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84" r:id="rId1"/>
  </p:sldMasterIdLst>
  <p:sldIdLst>
    <p:sldId id="256" r:id="rId2"/>
    <p:sldId id="263" r:id="rId3"/>
    <p:sldId id="257" r:id="rId4"/>
    <p:sldId id="258" r:id="rId5"/>
    <p:sldId id="260" r:id="rId6"/>
    <p:sldId id="259" r:id="rId7"/>
    <p:sldId id="261" r:id="rId8"/>
    <p:sldId id="262" r:id="rId9"/>
    <p:sldId id="264" r:id="rId10"/>
    <p:sldId id="265" r:id="rId11"/>
    <p:sldId id="267" r:id="rId12"/>
    <p:sldId id="268" r:id="rId13"/>
    <p:sldId id="269" r:id="rId14"/>
    <p:sldId id="270" r:id="rId15"/>
    <p:sldId id="271" r:id="rId16"/>
    <p:sldId id="272" r:id="rId17"/>
    <p:sldId id="274" r:id="rId18"/>
    <p:sldId id="277" r:id="rId19"/>
    <p:sldId id="275" r:id="rId20"/>
    <p:sldId id="276" r:id="rId21"/>
    <p:sldId id="278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ratochvílová, Dana" initials="KD" lastIdx="4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>
        <p:scale>
          <a:sx n="51" d="100"/>
          <a:sy n="51" d="100"/>
        </p:scale>
        <p:origin x="-552" y="-1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28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olář, Luboš" userId="df785268-331d-4a5b-9f2d-ba7bfa3aae79" providerId="ADAL" clId="{54E04D2E-CEAD-4E81-979F-16FFF9C7DA31}"/>
    <pc:docChg chg="custSel modSld">
      <pc:chgData name="Kolář, Luboš" userId="df785268-331d-4a5b-9f2d-ba7bfa3aae79" providerId="ADAL" clId="{54E04D2E-CEAD-4E81-979F-16FFF9C7DA31}" dt="2021-10-21T18:44:22.432" v="4" actId="1592"/>
      <pc:docMkLst>
        <pc:docMk/>
      </pc:docMkLst>
      <pc:sldChg chg="delCm">
        <pc:chgData name="Kolář, Luboš" userId="df785268-331d-4a5b-9f2d-ba7bfa3aae79" providerId="ADAL" clId="{54E04D2E-CEAD-4E81-979F-16FFF9C7DA31}" dt="2021-10-21T18:43:23.433" v="0" actId="1592"/>
        <pc:sldMkLst>
          <pc:docMk/>
          <pc:sldMk cId="3798234558" sldId="258"/>
        </pc:sldMkLst>
      </pc:sldChg>
      <pc:sldChg chg="modSp mod">
        <pc:chgData name="Kolář, Luboš" userId="df785268-331d-4a5b-9f2d-ba7bfa3aae79" providerId="ADAL" clId="{54E04D2E-CEAD-4E81-979F-16FFF9C7DA31}" dt="2021-10-21T18:43:40.613" v="1" actId="255"/>
        <pc:sldMkLst>
          <pc:docMk/>
          <pc:sldMk cId="3820909438" sldId="262"/>
        </pc:sldMkLst>
        <pc:graphicFrameChg chg="modGraphic">
          <ac:chgData name="Kolář, Luboš" userId="df785268-331d-4a5b-9f2d-ba7bfa3aae79" providerId="ADAL" clId="{54E04D2E-CEAD-4E81-979F-16FFF9C7DA31}" dt="2021-10-21T18:43:40.613" v="1" actId="255"/>
          <ac:graphicFrameMkLst>
            <pc:docMk/>
            <pc:sldMk cId="3820909438" sldId="262"/>
            <ac:graphicFrameMk id="4" creationId="{CA66B6B6-C524-4EE8-B2EC-45656F2E6D2A}"/>
          </ac:graphicFrameMkLst>
        </pc:graphicFrameChg>
      </pc:sldChg>
      <pc:sldChg chg="delCm">
        <pc:chgData name="Kolář, Luboš" userId="df785268-331d-4a5b-9f2d-ba7bfa3aae79" providerId="ADAL" clId="{54E04D2E-CEAD-4E81-979F-16FFF9C7DA31}" dt="2021-10-21T18:44:22.432" v="4" actId="1592"/>
        <pc:sldMkLst>
          <pc:docMk/>
          <pc:sldMk cId="3619694040" sldId="263"/>
        </pc:sldMkLst>
      </pc:sldChg>
      <pc:sldChg chg="modSp mod">
        <pc:chgData name="Kolář, Luboš" userId="df785268-331d-4a5b-9f2d-ba7bfa3aae79" providerId="ADAL" clId="{54E04D2E-CEAD-4E81-979F-16FFF9C7DA31}" dt="2021-10-21T18:44:05.182" v="3" actId="27636"/>
        <pc:sldMkLst>
          <pc:docMk/>
          <pc:sldMk cId="2793445068" sldId="278"/>
        </pc:sldMkLst>
        <pc:spChg chg="mod">
          <ac:chgData name="Kolář, Luboš" userId="df785268-331d-4a5b-9f2d-ba7bfa3aae79" providerId="ADAL" clId="{54E04D2E-CEAD-4E81-979F-16FFF9C7DA31}" dt="2021-10-21T18:44:05.182" v="3" actId="27636"/>
          <ac:spMkLst>
            <pc:docMk/>
            <pc:sldMk cId="2793445068" sldId="278"/>
            <ac:spMk id="3" creationId="{F4A59C27-4922-46E1-8499-EE452DB886A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71FA389B-7A7D-4745-8501-E9159A52B2C7}" type="datetimeFigureOut">
              <a:rPr lang="cs-CZ" smtClean="0"/>
              <a:t>25.11.2021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F3ADC5FE-9E08-42DE-8541-939C0833F31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6551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A389B-7A7D-4745-8501-E9159A52B2C7}" type="datetimeFigureOut">
              <a:rPr lang="cs-CZ" smtClean="0"/>
              <a:t>25.11.2021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DC5FE-9E08-42DE-8541-939C0833F31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0426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A389B-7A7D-4745-8501-E9159A52B2C7}" type="datetimeFigureOut">
              <a:rPr lang="cs-CZ" smtClean="0"/>
              <a:t>25.11.2021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DC5FE-9E08-42DE-8541-939C0833F31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16154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A389B-7A7D-4745-8501-E9159A52B2C7}" type="datetimeFigureOut">
              <a:rPr lang="cs-CZ" smtClean="0"/>
              <a:t>25.11.2021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DC5FE-9E08-42DE-8541-939C0833F31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796496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A389B-7A7D-4745-8501-E9159A52B2C7}" type="datetimeFigureOut">
              <a:rPr lang="cs-CZ" smtClean="0"/>
              <a:t>25.11.2021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DC5FE-9E08-42DE-8541-939C0833F31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26784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A389B-7A7D-4745-8501-E9159A52B2C7}" type="datetimeFigureOut">
              <a:rPr lang="cs-CZ" smtClean="0"/>
              <a:t>25.11.2021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DC5FE-9E08-42DE-8541-939C0833F31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29916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A389B-7A7D-4745-8501-E9159A52B2C7}" type="datetimeFigureOut">
              <a:rPr lang="cs-CZ" smtClean="0"/>
              <a:t>25.11.2021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DC5FE-9E08-42DE-8541-939C0833F31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17596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71FA389B-7A7D-4745-8501-E9159A52B2C7}" type="datetimeFigureOut">
              <a:rPr lang="cs-CZ" smtClean="0"/>
              <a:t>25.11.2021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DC5FE-9E08-42DE-8541-939C0833F31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42787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71FA389B-7A7D-4745-8501-E9159A52B2C7}" type="datetimeFigureOut">
              <a:rPr lang="cs-CZ" smtClean="0"/>
              <a:t>25.11.2021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DC5FE-9E08-42DE-8541-939C0833F31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077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A389B-7A7D-4745-8501-E9159A52B2C7}" type="datetimeFigureOut">
              <a:rPr lang="cs-CZ" smtClean="0"/>
              <a:t>25.11.2021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DC5FE-9E08-42DE-8541-939C0833F31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4058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A389B-7A7D-4745-8501-E9159A52B2C7}" type="datetimeFigureOut">
              <a:rPr lang="cs-CZ" smtClean="0"/>
              <a:t>25.11.2021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DC5FE-9E08-42DE-8541-939C0833F31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1500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A389B-7A7D-4745-8501-E9159A52B2C7}" type="datetimeFigureOut">
              <a:rPr lang="cs-CZ" smtClean="0"/>
              <a:t>25.11.2021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DC5FE-9E08-42DE-8541-939C0833F31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86315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A389B-7A7D-4745-8501-E9159A52B2C7}" type="datetimeFigureOut">
              <a:rPr lang="cs-CZ" smtClean="0"/>
              <a:t>25.11.2021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DC5FE-9E08-42DE-8541-939C0833F31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4938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A389B-7A7D-4745-8501-E9159A52B2C7}" type="datetimeFigureOut">
              <a:rPr lang="cs-CZ" smtClean="0"/>
              <a:t>25.11.2021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DC5FE-9E08-42DE-8541-939C0833F31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033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A389B-7A7D-4745-8501-E9159A52B2C7}" type="datetimeFigureOut">
              <a:rPr lang="cs-CZ" smtClean="0"/>
              <a:t>25.11.2021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DC5FE-9E08-42DE-8541-939C0833F31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1598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A389B-7A7D-4745-8501-E9159A52B2C7}" type="datetimeFigureOut">
              <a:rPr lang="cs-CZ" smtClean="0"/>
              <a:t>25.11.2021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DC5FE-9E08-42DE-8541-939C0833F31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68368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A389B-7A7D-4745-8501-E9159A52B2C7}" type="datetimeFigureOut">
              <a:rPr lang="cs-CZ" smtClean="0"/>
              <a:t>25.11.2021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DC5FE-9E08-42DE-8541-939C0833F31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3740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71FA389B-7A7D-4745-8501-E9159A52B2C7}" type="datetimeFigureOut">
              <a:rPr lang="cs-CZ" smtClean="0"/>
              <a:t>25.11.2021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cs-CZ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F3ADC5FE-9E08-42DE-8541-939C0833F31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3048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  <p:sldLayoutId id="214748370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orpus.cz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8B0FBA79-19BD-47C7-9DA5-68CC9388061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a-ES" dirty="0"/>
              <a:t>Anàlisi contrastiva de l’expressió de probabilitat en català i en castellà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="" xmlns:a16="http://schemas.microsoft.com/office/drawing/2014/main" id="{CCBC496D-3D78-43F3-9C5C-4CA15520F39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Luboš Kolář</a:t>
            </a:r>
          </a:p>
        </p:txBody>
      </p:sp>
    </p:spTree>
    <p:extLst>
      <p:ext uri="{BB962C8B-B14F-4D97-AF65-F5344CB8AC3E}">
        <p14:creationId xmlns:p14="http://schemas.microsoft.com/office/powerpoint/2010/main" val="40945600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7F7DA5A6-3D80-4FF3-8D86-9C0934D7EE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i="1" dirty="0" err="1"/>
              <a:t>Deure</a:t>
            </a:r>
            <a:r>
              <a:rPr lang="es-ES" dirty="0"/>
              <a:t> + </a:t>
            </a:r>
            <a:r>
              <a:rPr lang="es-ES" dirty="0" err="1"/>
              <a:t>infinitiu</a:t>
            </a:r>
            <a:endParaRPr lang="cs-CZ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3894AA03-63B1-45E9-B1E9-CFD01E284D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af-ZA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«¿Me </a:t>
            </a:r>
            <a:r>
              <a:rPr lang="af-ZA" sz="1800" b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seguirá</a:t>
            </a:r>
            <a:r>
              <a:rPr lang="af-ZA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queriendo o se le habrá pasado y por eso no viene?»</a:t>
            </a:r>
            <a:endParaRPr lang="cs-CZ" sz="1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af-ZA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“Encara em</a:t>
            </a:r>
            <a:r>
              <a:rPr lang="af-ZA" sz="1800" b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deu estimar</a:t>
            </a:r>
            <a:r>
              <a:rPr lang="af-ZA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o bé ja li ha passat la dèria i per això no ve?”</a:t>
            </a:r>
            <a:endParaRPr lang="cs-CZ" sz="1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af-ZA" sz="1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ÚČNK, InterCorp, cit. 8. 3. 2021. Javier Moro, </a:t>
            </a:r>
            <a:r>
              <a:rPr lang="af-ZA" sz="1400" i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Pasión India (Passió Índia)</a:t>
            </a:r>
            <a:r>
              <a:rPr lang="af-ZA" sz="1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, traducció Roger Terrades.</a:t>
            </a:r>
            <a:endParaRPr lang="cs-CZ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8928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2F5C1703-FBB0-4E9D-B257-37AD044AE8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El valor de </a:t>
            </a:r>
            <a:r>
              <a:rPr lang="es-ES" dirty="0" err="1"/>
              <a:t>probabilitat</a:t>
            </a:r>
            <a:r>
              <a:rPr lang="es-ES" dirty="0"/>
              <a:t> no </a:t>
            </a:r>
            <a:r>
              <a:rPr lang="es-ES" dirty="0" err="1"/>
              <a:t>traduït</a:t>
            </a:r>
            <a:endParaRPr lang="cs-CZ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0D2C27DD-A00F-44E6-8E49-9E0387CB7C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af-ZA" sz="1800" b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Bastará</a:t>
            </a:r>
            <a:r>
              <a:rPr lang="af-ZA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decir que nos dio tiempo a pedir otra ronda de güisqui…</a:t>
            </a:r>
            <a:endParaRPr lang="cs-CZ" sz="1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af-ZA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N'</a:t>
            </a:r>
            <a:r>
              <a:rPr lang="af-ZA" sz="1800" b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hi</a:t>
            </a:r>
            <a:r>
              <a:rPr lang="af-ZA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af-ZA" sz="1800" b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ha</a:t>
            </a:r>
            <a:r>
              <a:rPr lang="af-ZA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prou dient que vam tenir temps de demanar una altra ronda de uisqui…</a:t>
            </a:r>
            <a:endParaRPr lang="cs-CZ" sz="1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af-ZA" sz="1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ÚČNK, InterCorp, cit. 8. 3. 2021. Pablo Tusset, </a:t>
            </a:r>
            <a:r>
              <a:rPr lang="af-ZA" sz="1400" i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Lo mejor que le puede pasar a un cruasán (El millor que li pot passar a un croissant),</a:t>
            </a:r>
            <a:r>
              <a:rPr lang="af-ZA" sz="1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s-CZ" sz="14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traducci</a:t>
            </a:r>
            <a:r>
              <a:rPr lang="cs-CZ" sz="1400" dirty="0" err="1">
                <a:ea typeface="Calibri" panose="020F0502020204030204" pitchFamily="34" charset="0"/>
                <a:cs typeface="Arial" panose="020B0604020202020204" pitchFamily="34" charset="0"/>
              </a:rPr>
              <a:t>ó</a:t>
            </a:r>
            <a:r>
              <a:rPr lang="af-ZA" sz="1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Marta Pera.</a:t>
            </a:r>
            <a:endParaRPr lang="cs-CZ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3283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B5808227-D1DB-4BD7-9CD1-42F18241E8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f-ZA" sz="4400" dirty="0">
                <a:effectLst/>
              </a:rPr>
              <a:t>Recursos morfològics</a:t>
            </a:r>
            <a:endParaRPr lang="cs-CZ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D8C4F830-BC3E-4553-9551-C2FA326DB0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af-ZA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No lo sé, pero si pertenece a alguna organización </a:t>
            </a:r>
            <a:r>
              <a:rPr lang="af-ZA" sz="1800" b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tendrá</a:t>
            </a:r>
            <a:r>
              <a:rPr lang="af-ZA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alguna dirección de contacto, tiene que ir a algún sitio.</a:t>
            </a:r>
            <a:endParaRPr lang="cs-CZ" sz="18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af-ZA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No ho sé, però si pertany a alguna organització </a:t>
            </a:r>
            <a:r>
              <a:rPr lang="af-ZA" sz="1800" b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tindrà</a:t>
            </a:r>
            <a:r>
              <a:rPr lang="af-ZA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una adreça o altra de contacte, ha d’anar a algun lloc.</a:t>
            </a:r>
            <a:endParaRPr lang="cs-CZ" sz="1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af-ZA" sz="1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ÚČNK, InterCorp, cit. 8. 3. 2021. Julia Navarro, </a:t>
            </a:r>
            <a:r>
              <a:rPr lang="af-ZA" sz="1400" i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La Hermandad de la Sábana Santa (La Germandat del Sant Sudari)</a:t>
            </a:r>
            <a:r>
              <a:rPr lang="af-ZA" sz="1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cs-CZ" sz="14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traducci</a:t>
            </a:r>
            <a:r>
              <a:rPr lang="cs-CZ" sz="1400" dirty="0" err="1">
                <a:ea typeface="Calibri" panose="020F0502020204030204" pitchFamily="34" charset="0"/>
                <a:cs typeface="Arial" panose="020B0604020202020204" pitchFamily="34" charset="0"/>
              </a:rPr>
              <a:t>ó</a:t>
            </a:r>
            <a:r>
              <a:rPr lang="af-ZA" sz="1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Carles Urritz.</a:t>
            </a:r>
            <a:endParaRPr lang="cs-CZ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50000"/>
              </a:lnSpc>
              <a:spcAft>
                <a:spcPts val="800"/>
              </a:spcAft>
              <a:buNone/>
            </a:pPr>
            <a:endParaRPr lang="cs-CZ" sz="16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es-ES" sz="18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Segons</a:t>
            </a:r>
            <a:r>
              <a:rPr lang="es-E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ES" sz="18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l’IEC</a:t>
            </a:r>
            <a:r>
              <a:rPr lang="es-E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no es considera correcte </a:t>
            </a:r>
            <a:r>
              <a:rPr lang="es-ES" sz="18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aquest</a:t>
            </a:r>
            <a:r>
              <a:rPr lang="es-E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ES" sz="18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ús</a:t>
            </a:r>
            <a:r>
              <a:rPr lang="es-E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del </a:t>
            </a:r>
            <a:r>
              <a:rPr lang="es-ES" sz="18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futur</a:t>
            </a:r>
            <a:r>
              <a:rPr lang="es-E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simple en </a:t>
            </a:r>
            <a:r>
              <a:rPr lang="es-ES" sz="18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català</a:t>
            </a:r>
            <a:endParaRPr lang="cs-CZ" sz="1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092173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D7D755FF-B065-4237-9E73-541519495B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f-ZA" sz="4400" dirty="0">
                <a:effectLst/>
              </a:rPr>
              <a:t>Recursos morfològics</a:t>
            </a:r>
            <a:endParaRPr lang="cs-CZ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FB52364D-2BE9-45AA-ACF5-0933E6F928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af-ZA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No sé qué </a:t>
            </a:r>
            <a:r>
              <a:rPr lang="af-ZA" sz="1800" b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opinará</a:t>
            </a:r>
            <a:r>
              <a:rPr lang="af-ZA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usted, pero a mí me parece que un país civilizado es aquel en que uno no tiene necesidad de perder el tiempo con la política.</a:t>
            </a:r>
            <a:endParaRPr lang="es-ES" sz="18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af-ZA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No sé què n’</a:t>
            </a:r>
            <a:r>
              <a:rPr lang="af-ZA" sz="1800" b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opinarà</a:t>
            </a:r>
            <a:r>
              <a:rPr lang="af-ZA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vostè, però a mi em sembla que un país civilitzat és aquell en què no cal perdre el temps en política.</a:t>
            </a:r>
            <a:endParaRPr lang="cs-CZ" sz="1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af-ZA" sz="1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ÚČNK, InterCorp, cit. 8. 3. 2021. Javier Cercas, </a:t>
            </a:r>
            <a:r>
              <a:rPr lang="af-ZA" sz="1400" i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Soldados de Salamina (Soldats de Salamina)</a:t>
            </a:r>
            <a:r>
              <a:rPr lang="af-ZA" sz="1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, traducció Ponç Puigdevall.</a:t>
            </a:r>
          </a:p>
          <a:p>
            <a:pPr marL="0" indent="0" algn="just">
              <a:lnSpc>
                <a:spcPct val="150000"/>
              </a:lnSpc>
              <a:spcAft>
                <a:spcPts val="800"/>
              </a:spcAft>
              <a:buNone/>
            </a:pPr>
            <a:endParaRPr lang="af-ZA" sz="14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af-ZA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Segons la Gramàtica de la llengua catalana de l’IEC, es pot emprar el futur simple per expressar un dubte intern (tipus: </a:t>
            </a:r>
            <a:r>
              <a:rPr lang="af-ZA" sz="1800" i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No sé què voldrà.</a:t>
            </a:r>
            <a:r>
              <a:rPr lang="af-ZA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endParaRPr lang="cs-CZ" sz="1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573151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8E82F8C6-5683-4BFC-B6E3-AAC626ADC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Recursos </a:t>
            </a:r>
            <a:r>
              <a:rPr lang="es-ES" dirty="0" err="1"/>
              <a:t>lèxics</a:t>
            </a:r>
            <a:r>
              <a:rPr lang="es-ES" dirty="0"/>
              <a:t> (</a:t>
            </a:r>
            <a:r>
              <a:rPr lang="es-ES" i="1" dirty="0" err="1"/>
              <a:t>potser</a:t>
            </a:r>
            <a:r>
              <a:rPr lang="es-ES" dirty="0"/>
              <a:t>)</a:t>
            </a:r>
            <a:endParaRPr lang="cs-CZ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2831A94F-878C-49B2-98E6-124E9BB12E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af-ZA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¿</a:t>
            </a:r>
            <a:r>
              <a:rPr lang="af-ZA" sz="1800" b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Tendrá</a:t>
            </a:r>
            <a:r>
              <a:rPr lang="af-ZA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razón Kipling cuando dice «oriente es oriente, occidente es occidente y los dos nunca se encontrarán»?</a:t>
            </a:r>
            <a:endParaRPr lang="cs-CZ" sz="1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af-ZA" sz="1800" b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Potser té</a:t>
            </a:r>
            <a:r>
              <a:rPr lang="af-ZA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raó Kipling quan diu "Orient és Orient, Occident és Occident, i tots dos no es trobaran mai"?</a:t>
            </a:r>
            <a:endParaRPr lang="cs-CZ" sz="1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af-ZA" sz="1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ÚČNK, InterCorp, cit. 8. 3. 2021. Javier Moro, </a:t>
            </a:r>
            <a:r>
              <a:rPr lang="af-ZA" sz="1400" i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Pasión India (Passió Índia)</a:t>
            </a:r>
            <a:r>
              <a:rPr lang="af-ZA" sz="1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, traducció Roger Terrades.</a:t>
            </a:r>
            <a:endParaRPr lang="cs-CZ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826917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230E7068-B352-4E58-A3A4-13E670FA9C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/>
              <a:t>Conclusions</a:t>
            </a:r>
            <a:endParaRPr lang="cs-CZ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9A01ACE8-4200-4658-A483-FA4077C56C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a-ES" sz="2000" dirty="0"/>
              <a:t>El present de probabilitiu es tradueix al català sobretot amb la perífrasi </a:t>
            </a:r>
            <a:r>
              <a:rPr lang="ca-ES" sz="2000" i="1" dirty="0"/>
              <a:t>deure</a:t>
            </a:r>
            <a:r>
              <a:rPr lang="ca-ES" sz="2000" dirty="0"/>
              <a:t> + infinitiu</a:t>
            </a:r>
          </a:p>
          <a:p>
            <a:pPr marL="0" indent="0">
              <a:buNone/>
            </a:pPr>
            <a:endParaRPr lang="ca-ES" sz="2000" dirty="0"/>
          </a:p>
          <a:p>
            <a:r>
              <a:rPr lang="ca-ES" sz="2000" dirty="0"/>
              <a:t>Traduir el probabilitiu castellà amb el futur simple català es considera incorrecte segons la normativa, però no en tots els casos </a:t>
            </a:r>
          </a:p>
          <a:p>
            <a:pPr marL="0" indent="0">
              <a:buNone/>
            </a:pPr>
            <a:endParaRPr lang="ca-ES" sz="2000" dirty="0"/>
          </a:p>
          <a:p>
            <a:r>
              <a:rPr lang="ca-ES" sz="2000" dirty="0"/>
              <a:t>A vegades, senzillament no es tradueix o se substitueix amb un adverbi (per exemple, </a:t>
            </a:r>
            <a:r>
              <a:rPr lang="ca-ES" sz="2000" i="1" dirty="0"/>
              <a:t>potser</a:t>
            </a:r>
            <a:r>
              <a:rPr lang="ca-ES" sz="20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5332573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128D201D-C3BE-4170-BDF9-4037C11773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/>
              <a:t>Anàlisi</a:t>
            </a:r>
            <a:r>
              <a:rPr lang="es-ES" dirty="0"/>
              <a:t> contrastiva: </a:t>
            </a:r>
            <a:r>
              <a:rPr lang="es-ES" i="1" dirty="0" err="1"/>
              <a:t>deure</a:t>
            </a:r>
            <a:r>
              <a:rPr lang="es-ES" dirty="0"/>
              <a:t> + </a:t>
            </a:r>
            <a:r>
              <a:rPr lang="es-ES" dirty="0" err="1"/>
              <a:t>infinitiu</a:t>
            </a:r>
            <a:endParaRPr lang="cs-CZ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CA3F4CB1-F2BC-42E7-BDAD-0EB981CA76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400" dirty="0" err="1"/>
              <a:t>Com</a:t>
            </a:r>
            <a:r>
              <a:rPr lang="es-ES" sz="2400" dirty="0"/>
              <a:t> es </a:t>
            </a:r>
            <a:r>
              <a:rPr lang="es-ES" sz="2400" dirty="0" err="1"/>
              <a:t>tradueix</a:t>
            </a:r>
            <a:r>
              <a:rPr lang="es-ES" sz="2400" dirty="0"/>
              <a:t> la perífrasi </a:t>
            </a:r>
            <a:r>
              <a:rPr lang="es-ES" sz="2400" i="1" dirty="0" err="1"/>
              <a:t>deure</a:t>
            </a:r>
            <a:r>
              <a:rPr lang="es-ES" sz="2400" dirty="0"/>
              <a:t> + </a:t>
            </a:r>
            <a:r>
              <a:rPr lang="es-ES" sz="2400" dirty="0" err="1"/>
              <a:t>infinitiu</a:t>
            </a:r>
            <a:r>
              <a:rPr lang="es-ES" sz="2400" dirty="0"/>
              <a:t> al </a:t>
            </a:r>
            <a:r>
              <a:rPr lang="es-ES" sz="2400" dirty="0" err="1"/>
              <a:t>castellà</a:t>
            </a:r>
            <a:r>
              <a:rPr lang="es-ES" sz="2400" dirty="0"/>
              <a:t>?</a:t>
            </a:r>
          </a:p>
          <a:p>
            <a:endParaRPr lang="es-ES" sz="2400" dirty="0"/>
          </a:p>
          <a:p>
            <a:pPr marL="0" indent="0">
              <a:buNone/>
            </a:pPr>
            <a:endParaRPr lang="cs-CZ" sz="2400" dirty="0"/>
          </a:p>
        </p:txBody>
      </p:sp>
      <p:graphicFrame>
        <p:nvGraphicFramePr>
          <p:cNvPr id="7" name="Tabla 6">
            <a:extLst>
              <a:ext uri="{FF2B5EF4-FFF2-40B4-BE49-F238E27FC236}">
                <a16:creationId xmlns="" xmlns:a16="http://schemas.microsoft.com/office/drawing/2014/main" id="{1C136894-FA14-4614-8627-8988EB4D81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9483200"/>
              </p:ext>
            </p:extLst>
          </p:nvPr>
        </p:nvGraphicFramePr>
        <p:xfrm>
          <a:off x="2690037" y="3338991"/>
          <a:ext cx="6811926" cy="2356000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2234306">
                  <a:extLst>
                    <a:ext uri="{9D8B030D-6E8A-4147-A177-3AD203B41FA5}">
                      <a16:colId xmlns="" xmlns:a16="http://schemas.microsoft.com/office/drawing/2014/main" val="904235686"/>
                    </a:ext>
                  </a:extLst>
                </a:gridCol>
                <a:gridCol w="1274276">
                  <a:extLst>
                    <a:ext uri="{9D8B030D-6E8A-4147-A177-3AD203B41FA5}">
                      <a16:colId xmlns="" xmlns:a16="http://schemas.microsoft.com/office/drawing/2014/main" val="2799640324"/>
                    </a:ext>
                  </a:extLst>
                </a:gridCol>
                <a:gridCol w="3303344">
                  <a:extLst>
                    <a:ext uri="{9D8B030D-6E8A-4147-A177-3AD203B41FA5}">
                      <a16:colId xmlns="" xmlns:a16="http://schemas.microsoft.com/office/drawing/2014/main" val="3367377256"/>
                    </a:ext>
                  </a:extLst>
                </a:gridCol>
              </a:tblGrid>
              <a:tr h="97421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s-ES" sz="1200" dirty="0" err="1">
                          <a:effectLst/>
                        </a:rPr>
                        <a:t>Equivalent</a:t>
                      </a:r>
                      <a:r>
                        <a:rPr lang="es-ES" sz="1200" dirty="0">
                          <a:effectLst/>
                        </a:rPr>
                        <a:t> en </a:t>
                      </a:r>
                      <a:r>
                        <a:rPr lang="es-ES" sz="1200" dirty="0" err="1">
                          <a:effectLst/>
                        </a:rPr>
                        <a:t>castellà</a:t>
                      </a:r>
                      <a:endParaRPr lang="cs-CZ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af-ZA" sz="1200" dirty="0">
                          <a:effectLst/>
                        </a:rPr>
                        <a:t>Nombre d’ocurrències     (76 en total)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f-ZA" sz="1200" dirty="0">
                          <a:effectLst/>
                        </a:rPr>
                        <a:t>Tipus concrets (Nombre d’ocurrències, si hi ha més tipus</a:t>
                      </a:r>
                      <a:r>
                        <a:rPr lang="es-ES" sz="1200" dirty="0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cs-CZ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24939287"/>
                  </a:ext>
                </a:extLst>
              </a:tr>
              <a:tr h="46059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af-ZA" sz="1200" dirty="0">
                          <a:effectLst/>
                        </a:rPr>
                        <a:t>Perífrasis verbals</a:t>
                      </a:r>
                      <a:endParaRPr lang="cs-CZ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af-ZA" sz="1200" dirty="0">
                          <a:effectLst/>
                        </a:rPr>
                        <a:t>66 (69 %)</a:t>
                      </a:r>
                      <a:endParaRPr lang="cs-CZ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af-ZA" sz="1200">
                          <a:effectLst/>
                        </a:rPr>
                        <a:t>Deber (de) (64), tener que (1), poder (1)</a:t>
                      </a:r>
                      <a:endParaRPr lang="cs-CZ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951409617"/>
                  </a:ext>
                </a:extLst>
              </a:tr>
              <a:tr h="46059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af-ZA" sz="1200" dirty="0">
                          <a:effectLst/>
                        </a:rPr>
                        <a:t>Probabilitiu</a:t>
                      </a:r>
                      <a:endParaRPr lang="cs-CZ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af-ZA" sz="1200">
                          <a:effectLst/>
                        </a:rPr>
                        <a:t>27 (29 %)</a:t>
                      </a:r>
                      <a:endParaRPr lang="cs-CZ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af-ZA" sz="1200" dirty="0">
                          <a:effectLst/>
                        </a:rPr>
                        <a:t>-</a:t>
                      </a:r>
                      <a:r>
                        <a:rPr lang="cs-CZ" sz="1200" dirty="0">
                          <a:effectLst/>
                        </a:rPr>
                        <a:t> </a:t>
                      </a:r>
                      <a:endParaRPr lang="cs-CZ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590561566"/>
                  </a:ext>
                </a:extLst>
              </a:tr>
              <a:tr h="46059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af-ZA" sz="1200" dirty="0">
                          <a:effectLst/>
                        </a:rPr>
                        <a:t>Recursos lèxics</a:t>
                      </a:r>
                      <a:endParaRPr lang="cs-CZ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cs-CZ" sz="1200" dirty="0">
                          <a:effectLst/>
                        </a:rPr>
                        <a:t>2</a:t>
                      </a:r>
                      <a:r>
                        <a:rPr lang="af-ZA" sz="1200" dirty="0">
                          <a:effectLst/>
                        </a:rPr>
                        <a:t> (</a:t>
                      </a:r>
                      <a:r>
                        <a:rPr lang="cs-CZ" sz="1200" dirty="0">
                          <a:effectLst/>
                        </a:rPr>
                        <a:t>2</a:t>
                      </a:r>
                      <a:r>
                        <a:rPr lang="af-ZA" sz="1200" dirty="0">
                          <a:effectLst/>
                        </a:rPr>
                        <a:t> %)</a:t>
                      </a:r>
                      <a:endParaRPr lang="cs-CZ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af-ZA" sz="1200" dirty="0">
                          <a:effectLst/>
                        </a:rPr>
                        <a:t>Probablemente + subjuntiu</a:t>
                      </a:r>
                      <a:endParaRPr lang="cs-CZ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40883660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00596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22AB464A-92A5-416B-BDC8-372967A7D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i="1" dirty="0" err="1"/>
              <a:t>Deure</a:t>
            </a:r>
            <a:r>
              <a:rPr lang="cs-CZ" dirty="0"/>
              <a:t> + </a:t>
            </a:r>
            <a:r>
              <a:rPr lang="cs-CZ" dirty="0" err="1"/>
              <a:t>infinitiu</a:t>
            </a:r>
            <a:endParaRPr lang="cs-CZ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51A34B92-7E49-417C-AC68-8058C43720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af-ZA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La última vez ha sido esta mañana, </a:t>
            </a:r>
            <a:r>
              <a:rPr lang="af-ZA" sz="1800" b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debe de hacer</a:t>
            </a:r>
            <a:r>
              <a:rPr lang="af-ZA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tres o cuatro horas, he perdido un poco la noción del tiempo dormitando.</a:t>
            </a:r>
            <a:endParaRPr lang="cs-CZ" sz="18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af-ZA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L'última vegada ha sigut aquest matí, </a:t>
            </a:r>
            <a:r>
              <a:rPr lang="af-ZA" sz="1800" b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deu fer</a:t>
            </a:r>
            <a:r>
              <a:rPr lang="af-ZA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tres o quatre hores, he perdut una mica la noció del temps dormisquejant.</a:t>
            </a:r>
            <a:endParaRPr lang="cs-CZ" sz="1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af-ZA" sz="1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ÚČNK, InterCorp, cit. 25. 6. 2021. Pablo Tusset, </a:t>
            </a:r>
            <a:r>
              <a:rPr lang="af-ZA" sz="1400" i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Lo mejor que le puede pasar a un cruasán (El millor que li pot passar a un croissant),</a:t>
            </a:r>
            <a:r>
              <a:rPr lang="af-ZA" sz="1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s-CZ" sz="14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traducció</a:t>
            </a:r>
            <a:r>
              <a:rPr lang="af-ZA" sz="1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Marta Pera. </a:t>
            </a:r>
            <a:endParaRPr lang="cs-CZ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93238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B4BCE36B-6B0D-4CE9-A1E1-2F5EA23B2B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i="1" dirty="0"/>
              <a:t>Deber</a:t>
            </a:r>
            <a:r>
              <a:rPr lang="es-ES" dirty="0"/>
              <a:t> + </a:t>
            </a:r>
            <a:r>
              <a:rPr lang="es-ES" dirty="0" err="1"/>
              <a:t>infinitiu</a:t>
            </a:r>
            <a:r>
              <a:rPr lang="es-ES" dirty="0"/>
              <a:t> vs. </a:t>
            </a:r>
            <a:r>
              <a:rPr lang="es-ES" i="1" dirty="0"/>
              <a:t>Deber</a:t>
            </a:r>
            <a:r>
              <a:rPr lang="es-ES" dirty="0"/>
              <a:t> </a:t>
            </a:r>
            <a:r>
              <a:rPr lang="es-ES" i="1" dirty="0"/>
              <a:t>de</a:t>
            </a:r>
            <a:r>
              <a:rPr lang="es-ES" dirty="0"/>
              <a:t> + </a:t>
            </a:r>
            <a:r>
              <a:rPr lang="es-ES" dirty="0" err="1"/>
              <a:t>infinitiu</a:t>
            </a:r>
            <a:endParaRPr lang="cs-CZ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5DA502A6-8249-4F5A-8AA6-DCA3EFA6F1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s-E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-</a:t>
            </a:r>
            <a:r>
              <a:rPr lang="es-ES" sz="1800" b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Deben traerse </a:t>
            </a:r>
            <a:r>
              <a:rPr lang="es-E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entre manos algo importante, están todos… -bromeó la periodista.</a:t>
            </a:r>
          </a:p>
          <a:p>
            <a:pPr marL="0" indent="0">
              <a:buNone/>
            </a:pPr>
            <a:endParaRPr lang="ca-ES" sz="1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ES" sz="1800" dirty="0">
                <a:ea typeface="Calibri" panose="020F0502020204030204" pitchFamily="34" charset="0"/>
                <a:cs typeface="Arial" panose="020B0604020202020204" pitchFamily="34" charset="0"/>
              </a:rPr>
              <a:t>-En </a:t>
            </a:r>
            <a:r>
              <a:rPr lang="es-ES" sz="1800" b="1" dirty="0" err="1">
                <a:ea typeface="Calibri" panose="020F0502020204030204" pitchFamily="34" charset="0"/>
                <a:cs typeface="Arial" panose="020B0604020202020204" pitchFamily="34" charset="0"/>
              </a:rPr>
              <a:t>deuen</a:t>
            </a:r>
            <a:r>
              <a:rPr lang="es-ES" sz="1800" b="1" dirty="0">
                <a:ea typeface="Calibri" panose="020F0502020204030204" pitchFamily="34" charset="0"/>
                <a:cs typeface="Arial" panose="020B0604020202020204" pitchFamily="34" charset="0"/>
              </a:rPr>
              <a:t> portar </a:t>
            </a:r>
            <a:r>
              <a:rPr lang="es-ES" sz="1800" dirty="0">
                <a:ea typeface="Calibri" panose="020F0502020204030204" pitchFamily="34" charset="0"/>
                <a:cs typeface="Arial" panose="020B0604020202020204" pitchFamily="34" charset="0"/>
              </a:rPr>
              <a:t>alguna </a:t>
            </a:r>
            <a:r>
              <a:rPr lang="es-ES" sz="1800" dirty="0" err="1">
                <a:ea typeface="Calibri" panose="020F0502020204030204" pitchFamily="34" charset="0"/>
                <a:cs typeface="Arial" panose="020B0604020202020204" pitchFamily="34" charset="0"/>
              </a:rPr>
              <a:t>d'important</a:t>
            </a:r>
            <a:r>
              <a:rPr lang="es-ES" sz="1800" dirty="0">
                <a:ea typeface="Calibri" panose="020F0502020204030204" pitchFamily="34" charset="0"/>
                <a:cs typeface="Arial" panose="020B0604020202020204" pitchFamily="34" charset="0"/>
              </a:rPr>
              <a:t> entre </a:t>
            </a:r>
            <a:r>
              <a:rPr lang="es-ES" sz="1800" dirty="0" err="1">
                <a:ea typeface="Calibri" panose="020F0502020204030204" pitchFamily="34" charset="0"/>
                <a:cs typeface="Arial" panose="020B0604020202020204" pitchFamily="34" charset="0"/>
              </a:rPr>
              <a:t>mans</a:t>
            </a:r>
            <a:r>
              <a:rPr lang="es-ES" sz="1800" dirty="0"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s-ES" sz="1800" dirty="0" err="1">
                <a:ea typeface="Calibri" panose="020F0502020204030204" pitchFamily="34" charset="0"/>
                <a:cs typeface="Arial" panose="020B0604020202020204" pitchFamily="34" charset="0"/>
              </a:rPr>
              <a:t>els</a:t>
            </a:r>
            <a:r>
              <a:rPr lang="es-ES" sz="18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ES" sz="1800" dirty="0" err="1">
                <a:ea typeface="Calibri" panose="020F0502020204030204" pitchFamily="34" charset="0"/>
                <a:cs typeface="Arial" panose="020B0604020202020204" pitchFamily="34" charset="0"/>
              </a:rPr>
              <a:t>veig</a:t>
            </a:r>
            <a:r>
              <a:rPr lang="es-ES" sz="18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ES" sz="1800" dirty="0" err="1">
                <a:ea typeface="Calibri" panose="020F0502020204030204" pitchFamily="34" charset="0"/>
                <a:cs typeface="Arial" panose="020B0604020202020204" pitchFamily="34" charset="0"/>
              </a:rPr>
              <a:t>tots</a:t>
            </a:r>
            <a:r>
              <a:rPr lang="es-ES" sz="1800" dirty="0">
                <a:ea typeface="Calibri" panose="020F0502020204030204" pitchFamily="34" charset="0"/>
                <a:cs typeface="Arial" panose="020B0604020202020204" pitchFamily="34" charset="0"/>
              </a:rPr>
              <a:t>… -va </a:t>
            </a:r>
            <a:r>
              <a:rPr lang="es-ES" sz="1800" dirty="0" err="1">
                <a:ea typeface="Calibri" panose="020F0502020204030204" pitchFamily="34" charset="0"/>
                <a:cs typeface="Arial" panose="020B0604020202020204" pitchFamily="34" charset="0"/>
              </a:rPr>
              <a:t>fer</a:t>
            </a:r>
            <a:r>
              <a:rPr lang="es-ES" sz="1800" dirty="0">
                <a:ea typeface="Calibri" panose="020F0502020204030204" pitchFamily="34" charset="0"/>
                <a:cs typeface="Arial" panose="020B0604020202020204" pitchFamily="34" charset="0"/>
              </a:rPr>
              <a:t> la periodista </a:t>
            </a:r>
            <a:r>
              <a:rPr lang="es-ES" sz="1800" dirty="0" err="1">
                <a:ea typeface="Calibri" panose="020F0502020204030204" pitchFamily="34" charset="0"/>
                <a:cs typeface="Arial" panose="020B0604020202020204" pitchFamily="34" charset="0"/>
              </a:rPr>
              <a:t>amb</a:t>
            </a:r>
            <a:r>
              <a:rPr lang="es-ES" sz="1800" dirty="0">
                <a:ea typeface="Calibri" panose="020F0502020204030204" pitchFamily="34" charset="0"/>
                <a:cs typeface="Arial" panose="020B0604020202020204" pitchFamily="34" charset="0"/>
              </a:rPr>
              <a:t> broma.</a:t>
            </a:r>
          </a:p>
          <a:p>
            <a:pPr marL="0" indent="0">
              <a:buNone/>
            </a:pPr>
            <a:endParaRPr lang="es-ES" sz="18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af-ZA" sz="1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ÚČNK, InterCorp, cit. 8. 3. 2021. Julia Navarro, </a:t>
            </a:r>
            <a:r>
              <a:rPr lang="af-ZA" sz="1400" i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La Hermandad de la Sábana Santa (La Germandat del Sant Sudari)</a:t>
            </a:r>
            <a:r>
              <a:rPr lang="af-ZA" sz="1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cs-CZ" sz="14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traducci</a:t>
            </a:r>
            <a:r>
              <a:rPr lang="cs-CZ" sz="1400" dirty="0" err="1">
                <a:ea typeface="Calibri" panose="020F0502020204030204" pitchFamily="34" charset="0"/>
                <a:cs typeface="Arial" panose="020B0604020202020204" pitchFamily="34" charset="0"/>
              </a:rPr>
              <a:t>ó</a:t>
            </a:r>
            <a:r>
              <a:rPr lang="af-ZA" sz="1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Carles Urritz.</a:t>
            </a:r>
            <a:endParaRPr lang="cs-CZ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a-ES" sz="18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a-ES" sz="2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ca-E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Segons les dades del corpus, amb valor de probabilitat, es fan servir les perífrasis </a:t>
            </a:r>
            <a:r>
              <a:rPr lang="ca-ES" sz="1800" i="1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deber</a:t>
            </a:r>
            <a:r>
              <a:rPr lang="ca-E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+ infinitiu i </a:t>
            </a:r>
            <a:r>
              <a:rPr lang="ca-ES" sz="1800" i="1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deber</a:t>
            </a:r>
            <a:r>
              <a:rPr lang="ca-E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a-ES" sz="1800" i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de</a:t>
            </a:r>
            <a:r>
              <a:rPr lang="ca-E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+ infinitiu sense diferència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504475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9975127B-BB9B-463A-BDFC-F5CE784AE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i="1" dirty="0" err="1"/>
              <a:t>Deure</a:t>
            </a:r>
            <a:r>
              <a:rPr lang="cs-CZ" dirty="0"/>
              <a:t> + </a:t>
            </a:r>
            <a:r>
              <a:rPr lang="cs-CZ" dirty="0" err="1"/>
              <a:t>infinitiu</a:t>
            </a:r>
            <a:r>
              <a:rPr lang="cs-CZ" dirty="0"/>
              <a:t> vs. </a:t>
            </a:r>
            <a:r>
              <a:rPr lang="cs-CZ" i="1" dirty="0" err="1"/>
              <a:t>Deber</a:t>
            </a:r>
            <a:r>
              <a:rPr lang="cs-CZ" i="1" dirty="0"/>
              <a:t> (de) </a:t>
            </a:r>
            <a:r>
              <a:rPr lang="cs-CZ" dirty="0"/>
              <a:t>+ </a:t>
            </a:r>
            <a:r>
              <a:rPr lang="cs-CZ" dirty="0" err="1"/>
              <a:t>infinitiu</a:t>
            </a:r>
            <a:endParaRPr lang="cs-CZ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F1B58444-1618-48A8-9228-AF49009327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af-ZA" sz="1800" dirty="0">
                <a:effectLst/>
                <a:ea typeface="MS Mincho" panose="02020609040205080304" pitchFamily="49" charset="-128"/>
                <a:cs typeface="Arial" panose="020B0604020202020204" pitchFamily="34" charset="0"/>
              </a:rPr>
              <a:t>«¿Qué </a:t>
            </a:r>
            <a:r>
              <a:rPr lang="af-ZA" sz="1800" b="1" dirty="0">
                <a:effectLst/>
                <a:ea typeface="MS Mincho" panose="02020609040205080304" pitchFamily="49" charset="-128"/>
                <a:cs typeface="Arial" panose="020B0604020202020204" pitchFamily="34" charset="0"/>
              </a:rPr>
              <a:t>tendrá</a:t>
            </a:r>
            <a:r>
              <a:rPr lang="af-ZA" sz="1800" dirty="0">
                <a:effectLst/>
                <a:ea typeface="MS Mincho" panose="02020609040205080304" pitchFamily="49" charset="-128"/>
                <a:cs typeface="Arial" panose="020B0604020202020204" pitchFamily="34" charset="0"/>
              </a:rPr>
              <a:t> para que se hable tanto de ella?»</a:t>
            </a:r>
            <a:endParaRPr lang="cs-CZ" sz="1800" dirty="0"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af-ZA" sz="1800" dirty="0">
                <a:effectLst/>
                <a:ea typeface="MS Mincho" panose="02020609040205080304" pitchFamily="49" charset="-128"/>
                <a:cs typeface="Arial" panose="020B0604020202020204" pitchFamily="34" charset="0"/>
              </a:rPr>
              <a:t>"Què </a:t>
            </a:r>
            <a:r>
              <a:rPr lang="af-ZA" sz="1800" b="1" dirty="0">
                <a:effectLst/>
                <a:ea typeface="MS Mincho" panose="02020609040205080304" pitchFamily="49" charset="-128"/>
                <a:cs typeface="Arial" panose="020B0604020202020204" pitchFamily="34" charset="0"/>
              </a:rPr>
              <a:t>deu tenir</a:t>
            </a:r>
            <a:r>
              <a:rPr lang="af-ZA" sz="1800" dirty="0">
                <a:effectLst/>
                <a:ea typeface="MS Mincho" panose="02020609040205080304" pitchFamily="49" charset="-128"/>
                <a:cs typeface="Arial" panose="020B0604020202020204" pitchFamily="34" charset="0"/>
              </a:rPr>
              <a:t>, perquè se'n parli tant?"</a:t>
            </a:r>
            <a:r>
              <a:rPr lang="af-ZA" sz="1800" i="1" dirty="0">
                <a:effectLst/>
                <a:ea typeface="MS Mincho" panose="02020609040205080304" pitchFamily="49" charset="-128"/>
                <a:cs typeface="Arial" panose="020B0604020202020204" pitchFamily="34" charset="0"/>
              </a:rPr>
              <a:t> </a:t>
            </a:r>
            <a:endParaRPr lang="cs-CZ" sz="1800" dirty="0">
              <a:effectLst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0" indent="0"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af-ZA" sz="1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ÚČNK, InterCorp, cit. 25. 6. 2021. Javier Moro, </a:t>
            </a:r>
            <a:r>
              <a:rPr lang="af-ZA" sz="1400" i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Pasión India (Passió Índia)</a:t>
            </a:r>
            <a:r>
              <a:rPr lang="af-ZA" sz="1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cs-CZ" sz="14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traducció</a:t>
            </a:r>
            <a:r>
              <a:rPr lang="af-ZA" sz="1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Roger Terrades.</a:t>
            </a:r>
            <a:endParaRPr lang="cs-CZ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50000"/>
              </a:lnSpc>
              <a:spcAft>
                <a:spcPts val="800"/>
              </a:spcAft>
              <a:buNone/>
            </a:pPr>
            <a:endParaRPr lang="cs-CZ" sz="18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ca-E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A més a més, la perífrasi </a:t>
            </a:r>
            <a:r>
              <a:rPr lang="ca-ES" sz="1800" dirty="0">
                <a:ea typeface="Calibri" panose="020F0502020204030204" pitchFamily="34" charset="0"/>
                <a:cs typeface="Arial" panose="020B0604020202020204" pitchFamily="34" charset="0"/>
              </a:rPr>
              <a:t>castellana </a:t>
            </a:r>
            <a:r>
              <a:rPr lang="ca-ES" sz="1800" i="1" dirty="0" err="1">
                <a:ea typeface="Calibri" panose="020F0502020204030204" pitchFamily="34" charset="0"/>
                <a:cs typeface="Arial" panose="020B0604020202020204" pitchFamily="34" charset="0"/>
              </a:rPr>
              <a:t>deber</a:t>
            </a:r>
            <a:r>
              <a:rPr lang="ca-ES" sz="1800" i="1" dirty="0">
                <a:ea typeface="Calibri" panose="020F0502020204030204" pitchFamily="34" charset="0"/>
                <a:cs typeface="Arial" panose="020B0604020202020204" pitchFamily="34" charset="0"/>
              </a:rPr>
              <a:t> (de)</a:t>
            </a:r>
            <a:r>
              <a:rPr lang="ca-ES" sz="1800" dirty="0">
                <a:ea typeface="Calibri" panose="020F0502020204030204" pitchFamily="34" charset="0"/>
                <a:cs typeface="Arial" panose="020B0604020202020204" pitchFamily="34" charset="0"/>
              </a:rPr>
              <a:t> + infinitiu no s’empra en qüestions retòriques, cosa que és possible en el cas de la perífrasi </a:t>
            </a:r>
            <a:r>
              <a:rPr lang="ca-ES" sz="1800" i="1" dirty="0">
                <a:ea typeface="Calibri" panose="020F0502020204030204" pitchFamily="34" charset="0"/>
                <a:cs typeface="Arial" panose="020B0604020202020204" pitchFamily="34" charset="0"/>
              </a:rPr>
              <a:t>deure</a:t>
            </a:r>
            <a:r>
              <a:rPr lang="ca-ES" sz="1800" dirty="0">
                <a:ea typeface="Calibri" panose="020F0502020204030204" pitchFamily="34" charset="0"/>
                <a:cs typeface="Arial" panose="020B0604020202020204" pitchFamily="34" charset="0"/>
              </a:rPr>
              <a:t> + infinitiu en català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endParaRPr lang="ca-ES" sz="1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834829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FC02150B-8743-4139-A707-3AEAE3ED4C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/>
              <a:t>Anàlisi</a:t>
            </a:r>
            <a:r>
              <a:rPr lang="es-ES" dirty="0"/>
              <a:t> contrastiva: tema principal</a:t>
            </a:r>
            <a:endParaRPr lang="cs-CZ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7F91F42D-74D6-44F7-ADEF-C31AD4E069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/>
              <a:t>Com es tradueix el probabilitiu castellà al català?</a:t>
            </a:r>
          </a:p>
          <a:p>
            <a:endParaRPr lang="ca-ES" dirty="0"/>
          </a:p>
          <a:p>
            <a:r>
              <a:rPr lang="ca-ES" dirty="0"/>
              <a:t>Quins altres recursos té el castellà i el català per expressar </a:t>
            </a:r>
            <a:r>
              <a:rPr lang="cs-CZ" dirty="0"/>
              <a:t>la </a:t>
            </a:r>
            <a:r>
              <a:rPr lang="ca-ES" dirty="0"/>
              <a:t>probabilitat?</a:t>
            </a:r>
          </a:p>
          <a:p>
            <a:pPr marL="0" indent="0">
              <a:buNone/>
            </a:pP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36196940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892A6CB0-BF56-439C-AE4E-17BF057C8B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/>
              <a:t>Conclusions</a:t>
            </a:r>
            <a:endParaRPr lang="cs-CZ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47797117-94B3-44B0-A038-309A404DEB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sz="2400" dirty="0"/>
              <a:t>Les perífrasis </a:t>
            </a:r>
            <a:r>
              <a:rPr lang="ca-ES" sz="2400" i="1" dirty="0" err="1"/>
              <a:t>deber</a:t>
            </a:r>
            <a:r>
              <a:rPr lang="ca-ES" sz="2400" dirty="0"/>
              <a:t> + infinitiu i </a:t>
            </a:r>
            <a:r>
              <a:rPr lang="ca-ES" sz="2400" i="1" dirty="0" err="1"/>
              <a:t>deber</a:t>
            </a:r>
            <a:r>
              <a:rPr lang="ca-ES" sz="2400" i="1" dirty="0"/>
              <a:t> de</a:t>
            </a:r>
            <a:r>
              <a:rPr lang="ca-ES" sz="2400" dirty="0"/>
              <a:t> + infinitiu s’empren per expressar probabilitat sense cap diferència visible</a:t>
            </a:r>
          </a:p>
          <a:p>
            <a:pPr marL="0" indent="0">
              <a:buNone/>
            </a:pPr>
            <a:endParaRPr lang="ca-ES" sz="2400" dirty="0"/>
          </a:p>
          <a:p>
            <a:r>
              <a:rPr lang="ca-ES" sz="2400" dirty="0"/>
              <a:t>La perífrasi </a:t>
            </a:r>
            <a:r>
              <a:rPr lang="ca-ES" sz="2400" i="1" dirty="0"/>
              <a:t>deure</a:t>
            </a:r>
            <a:r>
              <a:rPr lang="ca-ES" sz="2400" dirty="0"/>
              <a:t> + infinitiu és gairebé equivalent a la perífrasi </a:t>
            </a:r>
            <a:r>
              <a:rPr lang="ca-ES" sz="2400" i="1" dirty="0" err="1"/>
              <a:t>deber</a:t>
            </a:r>
            <a:r>
              <a:rPr lang="ca-ES" sz="2400" dirty="0"/>
              <a:t> </a:t>
            </a:r>
            <a:r>
              <a:rPr lang="ca-ES" sz="2400" i="1" dirty="0"/>
              <a:t>(de) </a:t>
            </a:r>
            <a:r>
              <a:rPr lang="ca-ES" sz="2400" dirty="0"/>
              <a:t>+ infinitiu</a:t>
            </a:r>
          </a:p>
          <a:p>
            <a:pPr lvl="1"/>
            <a:r>
              <a:rPr lang="ca-ES" sz="2000" dirty="0"/>
              <a:t>La perífrasi </a:t>
            </a:r>
            <a:r>
              <a:rPr lang="ca-ES" sz="2000" i="1" dirty="0"/>
              <a:t>deure</a:t>
            </a:r>
            <a:r>
              <a:rPr lang="ca-ES" sz="2000" dirty="0"/>
              <a:t> + infinitiu pot aparèixer en qüestions retòriques, mentre que en castellà no se sol fer</a:t>
            </a:r>
          </a:p>
          <a:p>
            <a:pPr lvl="1"/>
            <a:endParaRPr lang="ca-ES" dirty="0"/>
          </a:p>
          <a:p>
            <a:pPr marL="0" indent="0">
              <a:buNone/>
            </a:pPr>
            <a:endParaRPr lang="ca-ES" dirty="0"/>
          </a:p>
          <a:p>
            <a:endParaRPr lang="ca-ES" dirty="0"/>
          </a:p>
          <a:p>
            <a:endParaRPr lang="ca-ES" dirty="0"/>
          </a:p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21525597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35AA6E41-F766-4AF9-B1EE-82F01A68AE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/>
              <a:t>Bibliografia</a:t>
            </a:r>
            <a:endParaRPr lang="cs-CZ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F4A59C27-4922-46E1-8499-EE452DB886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150000"/>
              </a:lnSpc>
            </a:pPr>
            <a:r>
              <a:rPr lang="af-ZA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Institut d’Estudis Catalans. </a:t>
            </a:r>
            <a:r>
              <a:rPr lang="af-ZA" sz="1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Gramàtica bàsica i d’ús de la llengua catalana</a:t>
            </a:r>
            <a:r>
              <a:rPr lang="af-ZA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 Barcelona: IEC, 2019. </a:t>
            </a:r>
            <a:endParaRPr lang="cs-CZ" sz="1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af-ZA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ROJO, G. a VEIGA, A. El tiempo verbal. Los tiempos simples. In </a:t>
            </a:r>
            <a:r>
              <a:rPr lang="af-ZA" sz="1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Gramática descriptiva de la lengua española, Las construcciones sintácticas fundamentales. Relaciones temporales, aspectuales y modales</a:t>
            </a:r>
            <a:r>
              <a:rPr lang="af-ZA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 Eds. BOSQUE, I. a DEMONTE, V. Madrid: Espasa-Calpe, 2000</a:t>
            </a:r>
            <a:r>
              <a:rPr lang="es-ES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af-ZA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ZAVADIL, B. </a:t>
            </a:r>
            <a:r>
              <a:rPr lang="af-ZA" sz="1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Mluvnice katalánštiny</a:t>
            </a:r>
            <a:r>
              <a:rPr lang="af-ZA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 Praha: Karolinum, 2020. </a:t>
            </a:r>
            <a:endParaRPr lang="es-ES" sz="18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af-ZA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ZAVADIL, B. a ČERMÁK, P. </a:t>
            </a:r>
            <a:r>
              <a:rPr lang="af-ZA" sz="1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Mluvnice současné španělštiny: lingvisticky interpretační přístup</a:t>
            </a:r>
            <a:r>
              <a:rPr lang="af-ZA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 Praha: Karolinum, 2010.</a:t>
            </a:r>
            <a:endParaRPr lang="es-ES" sz="18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af-ZA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ZAVADIL, B. </a:t>
            </a:r>
            <a:r>
              <a:rPr lang="af-ZA" sz="1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Kategorie modality ve španělštině</a:t>
            </a:r>
            <a:r>
              <a:rPr lang="af-ZA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 Praha: Univerzita Karlova, 1980. </a:t>
            </a:r>
            <a:endParaRPr lang="cs-CZ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cs-CZ" sz="1800" dirty="0"/>
              <a:t>Čermák, P. – Vavřín, M.: </a:t>
            </a:r>
            <a:r>
              <a:rPr lang="cs-CZ" sz="1800" i="1" dirty="0"/>
              <a:t>Korpus </a:t>
            </a:r>
            <a:r>
              <a:rPr lang="cs-CZ" sz="1800" i="1" dirty="0" err="1"/>
              <a:t>InterCorp</a:t>
            </a:r>
            <a:r>
              <a:rPr lang="cs-CZ" sz="1800" i="1" dirty="0"/>
              <a:t> – španělština, verze 13 z 1. 11. 2020</a:t>
            </a:r>
            <a:r>
              <a:rPr lang="cs-CZ" sz="1800" dirty="0"/>
              <a:t>. Ústav Českého národního korpusu FF UK, Praha 2020. Dostupný z WWW </a:t>
            </a:r>
            <a:r>
              <a:rPr lang="cs-CZ" sz="1800" dirty="0">
                <a:hlinkClick r:id="rId2"/>
              </a:rPr>
              <a:t>http://www.korpus.cz</a:t>
            </a:r>
            <a:endParaRPr lang="cs-CZ" sz="1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cs-CZ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934450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4C304628-7614-412C-B614-83D92C24FA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/>
              <a:t>Castellà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="" xmlns:a16="http://schemas.microsoft.com/office/drawing/2014/main" id="{9A4EA328-4C53-491D-A29E-FF511EA716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err="1"/>
              <a:t>Adverbis</a:t>
            </a:r>
            <a:endParaRPr lang="es-ES" dirty="0"/>
          </a:p>
          <a:p>
            <a:pPr lvl="1"/>
            <a:r>
              <a:rPr lang="es-ES" i="1" dirty="0"/>
              <a:t>Probablemente está en casa.</a:t>
            </a:r>
          </a:p>
          <a:p>
            <a:r>
              <a:rPr lang="es-ES" dirty="0"/>
              <a:t>Perífrasis </a:t>
            </a:r>
            <a:r>
              <a:rPr lang="es-ES" dirty="0" err="1"/>
              <a:t>verbals</a:t>
            </a:r>
            <a:endParaRPr lang="es-ES" dirty="0"/>
          </a:p>
          <a:p>
            <a:pPr lvl="1"/>
            <a:r>
              <a:rPr lang="es-ES" i="1" dirty="0"/>
              <a:t>Debe de estar en casa.</a:t>
            </a:r>
          </a:p>
          <a:p>
            <a:r>
              <a:rPr lang="es-ES" dirty="0" err="1"/>
              <a:t>Probabilitiu</a:t>
            </a:r>
            <a:endParaRPr lang="es-ES" dirty="0"/>
          </a:p>
          <a:p>
            <a:pPr lvl="1"/>
            <a:r>
              <a:rPr lang="es-ES" i="1" dirty="0"/>
              <a:t>Estará en casa.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508706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9F8DEF76-A339-49FB-86F0-C2AD6F4AE1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/>
              <a:t>Probabilitiu</a:t>
            </a:r>
            <a:r>
              <a:rPr lang="es-ES" dirty="0"/>
              <a:t> (</a:t>
            </a:r>
            <a:r>
              <a:rPr lang="es-ES" dirty="0" err="1"/>
              <a:t>probabilitivo</a:t>
            </a:r>
            <a:r>
              <a:rPr lang="es-ES" dirty="0"/>
              <a:t>)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="" xmlns:a16="http://schemas.microsoft.com/office/drawing/2014/main" id="{B05C9287-02FC-40B1-BB53-0052128522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a-ES" dirty="0"/>
              <a:t>Segons en </a:t>
            </a:r>
            <a:r>
              <a:rPr lang="ca-ES" dirty="0" err="1"/>
              <a:t>Bohumil</a:t>
            </a:r>
            <a:r>
              <a:rPr lang="ca-ES" dirty="0"/>
              <a:t> </a:t>
            </a:r>
            <a:r>
              <a:rPr lang="ca-ES" dirty="0" err="1"/>
              <a:t>Zavadil</a:t>
            </a:r>
            <a:r>
              <a:rPr lang="ca-ES" dirty="0"/>
              <a:t> (1980, 2010) es tracta d’un recurs morfològic per expressar probabilitat que existeix en castellà</a:t>
            </a:r>
            <a:endParaRPr lang="cs-CZ" dirty="0"/>
          </a:p>
          <a:p>
            <a:pPr marL="0" indent="0">
              <a:buNone/>
            </a:pPr>
            <a:endParaRPr lang="ca-ES" dirty="0"/>
          </a:p>
          <a:p>
            <a:r>
              <a:rPr lang="ca-ES" dirty="0"/>
              <a:t>Fa servir les formes del futur i del condicional (simples i compostes) per expressar la probabilitat</a:t>
            </a:r>
          </a:p>
          <a:p>
            <a:pPr lvl="1"/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37982345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99910685-0F65-4B32-8B43-679B30B7D1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/>
              <a:t>Probabilitiu</a:t>
            </a:r>
            <a:r>
              <a:rPr lang="es-ES" dirty="0"/>
              <a:t> (</a:t>
            </a:r>
            <a:r>
              <a:rPr lang="es-ES" dirty="0" err="1"/>
              <a:t>probabilitivo</a:t>
            </a:r>
            <a:r>
              <a:rPr lang="es-ES" dirty="0"/>
              <a:t>)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="" xmlns:a16="http://schemas.microsoft.com/office/drawing/2014/main" id="{85B7E672-4353-40CC-8C35-1F17D0F5B2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f-ZA" dirty="0"/>
              <a:t>Presente de probabilitivo – HABLARÉ</a:t>
            </a:r>
          </a:p>
          <a:p>
            <a:pPr lvl="1"/>
            <a:r>
              <a:rPr lang="af-ZA" i="1" dirty="0"/>
              <a:t>Tú </a:t>
            </a:r>
            <a:r>
              <a:rPr lang="af-ZA" i="1" u="sng" dirty="0"/>
              <a:t>sabrás</a:t>
            </a:r>
            <a:r>
              <a:rPr lang="af-ZA" i="1" dirty="0"/>
              <a:t> lo que haces.</a:t>
            </a:r>
          </a:p>
          <a:p>
            <a:r>
              <a:rPr lang="af-ZA" dirty="0"/>
              <a:t>Antepresente de probabilitivo – HABRÉ HABLADO</a:t>
            </a:r>
          </a:p>
          <a:p>
            <a:pPr lvl="1"/>
            <a:r>
              <a:rPr lang="af-ZA" i="1" dirty="0"/>
              <a:t>No sé dónde está. </a:t>
            </a:r>
            <a:r>
              <a:rPr lang="af-ZA" i="1" u="sng" dirty="0"/>
              <a:t>Se habrá ido</a:t>
            </a:r>
            <a:r>
              <a:rPr lang="af-ZA" i="1" dirty="0"/>
              <a:t> a pasear.</a:t>
            </a:r>
          </a:p>
          <a:p>
            <a:r>
              <a:rPr lang="af-ZA" dirty="0"/>
              <a:t>Pretérito de probabilitivo – HABLARÍA</a:t>
            </a:r>
          </a:p>
          <a:p>
            <a:pPr lvl="1"/>
            <a:r>
              <a:rPr lang="af-ZA" i="1" u="sng" dirty="0"/>
              <a:t>Tendría</a:t>
            </a:r>
            <a:r>
              <a:rPr lang="af-ZA" i="1" dirty="0"/>
              <a:t> entonces cincuenta años.</a:t>
            </a:r>
          </a:p>
          <a:p>
            <a:r>
              <a:rPr lang="af-ZA" dirty="0"/>
              <a:t>Antepretérito de probabilitivo – HABRÍA HABLADO</a:t>
            </a:r>
          </a:p>
          <a:p>
            <a:pPr lvl="1"/>
            <a:r>
              <a:rPr lang="af-ZA" i="1" u="sng" dirty="0"/>
              <a:t>Habrían dado </a:t>
            </a:r>
            <a:r>
              <a:rPr lang="af-ZA" i="1" dirty="0"/>
              <a:t>las diez.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618803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4C304628-7614-412C-B614-83D92C24FA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/>
              <a:t>Català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="" xmlns:a16="http://schemas.microsoft.com/office/drawing/2014/main" id="{9A4EA328-4C53-491D-A29E-FF511EA716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err="1"/>
              <a:t>Adverbis</a:t>
            </a:r>
            <a:endParaRPr lang="es-ES" dirty="0"/>
          </a:p>
          <a:p>
            <a:pPr lvl="1"/>
            <a:r>
              <a:rPr lang="es-ES" i="1" dirty="0" err="1"/>
              <a:t>Probablement</a:t>
            </a:r>
            <a:r>
              <a:rPr lang="es-ES" i="1" dirty="0"/>
              <a:t> </a:t>
            </a:r>
            <a:r>
              <a:rPr lang="es-ES" i="1" dirty="0" err="1"/>
              <a:t>és</a:t>
            </a:r>
            <a:r>
              <a:rPr lang="es-ES" i="1" dirty="0"/>
              <a:t> a casa.</a:t>
            </a:r>
          </a:p>
          <a:p>
            <a:r>
              <a:rPr lang="es-ES" dirty="0"/>
              <a:t>Perífrasis </a:t>
            </a:r>
            <a:r>
              <a:rPr lang="es-ES" dirty="0" err="1"/>
              <a:t>verbals</a:t>
            </a:r>
            <a:endParaRPr lang="es-ES" dirty="0"/>
          </a:p>
          <a:p>
            <a:pPr lvl="1"/>
            <a:r>
              <a:rPr lang="es-ES" i="1" dirty="0" err="1"/>
              <a:t>Deu</a:t>
            </a:r>
            <a:r>
              <a:rPr lang="es-ES" i="1" dirty="0"/>
              <a:t> ser a casa.</a:t>
            </a:r>
          </a:p>
          <a:p>
            <a:pPr marL="0" indent="0">
              <a:buNone/>
            </a:pPr>
            <a:endParaRPr lang="es-ES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719313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38C8B992-2DF5-41CB-92D6-DAF7AF3D97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/>
              <a:t>Anàlisi contrastiva: </a:t>
            </a:r>
            <a:r>
              <a:rPr lang="ca-ES" dirty="0" err="1"/>
              <a:t>InterCorp</a:t>
            </a:r>
            <a:r>
              <a:rPr lang="ca-ES" dirty="0"/>
              <a:t> v13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A8887A66-8A36-4297-A730-46D8BD6AAF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/>
              <a:t>Corpus paral·lel</a:t>
            </a:r>
          </a:p>
          <a:p>
            <a:pPr marL="0" indent="0">
              <a:buNone/>
            </a:pPr>
            <a:endParaRPr lang="ca-ES" dirty="0"/>
          </a:p>
          <a:p>
            <a:r>
              <a:rPr lang="ca-ES" dirty="0"/>
              <a:t>40 llengües (entre aquestes, el català i el castellà)</a:t>
            </a:r>
          </a:p>
          <a:p>
            <a:pPr marL="0" indent="0">
              <a:buNone/>
            </a:pPr>
            <a:endParaRPr lang="ca-ES" dirty="0"/>
          </a:p>
          <a:p>
            <a:r>
              <a:rPr lang="ca-ES" dirty="0"/>
              <a:t>El subcorpus emprat: textos (novel·les) originalment escrits en castellà amb la seva traducció al català</a:t>
            </a:r>
          </a:p>
          <a:p>
            <a:pPr lvl="1"/>
            <a:r>
              <a:rPr lang="ca-ES" dirty="0"/>
              <a:t>737 686 posicions</a:t>
            </a:r>
          </a:p>
        </p:txBody>
      </p:sp>
    </p:spTree>
    <p:extLst>
      <p:ext uri="{BB962C8B-B14F-4D97-AF65-F5344CB8AC3E}">
        <p14:creationId xmlns:p14="http://schemas.microsoft.com/office/powerpoint/2010/main" val="37291158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4B4D077E-0F3E-4B81-9E36-234F6D946F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/>
              <a:t>Anàlisi</a:t>
            </a:r>
            <a:r>
              <a:rPr lang="es-ES" dirty="0"/>
              <a:t> contrastiva: HABLARÉ</a:t>
            </a:r>
            <a:endParaRPr lang="cs-CZ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C8CB7C65-98FA-4F96-8CCC-C4DD9423FD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/>
              <a:t>Com es tradueix al català el futur simple castellà amb valor de probabilitat?</a:t>
            </a:r>
          </a:p>
          <a:p>
            <a:endParaRPr lang="ca-ES" dirty="0"/>
          </a:p>
        </p:txBody>
      </p:sp>
      <p:graphicFrame>
        <p:nvGraphicFramePr>
          <p:cNvPr id="4" name="Tabla 3">
            <a:extLst>
              <a:ext uri="{FF2B5EF4-FFF2-40B4-BE49-F238E27FC236}">
                <a16:creationId xmlns="" xmlns:a16="http://schemas.microsoft.com/office/drawing/2014/main" id="{CA66B6B6-C524-4EE8-B2EC-45656F2E6D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6187014"/>
              </p:ext>
            </p:extLst>
          </p:nvPr>
        </p:nvGraphicFramePr>
        <p:xfrm>
          <a:off x="2821304" y="3255952"/>
          <a:ext cx="6549391" cy="3327142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2148195">
                  <a:extLst>
                    <a:ext uri="{9D8B030D-6E8A-4147-A177-3AD203B41FA5}">
                      <a16:colId xmlns="" xmlns:a16="http://schemas.microsoft.com/office/drawing/2014/main" val="10010445"/>
                    </a:ext>
                  </a:extLst>
                </a:gridCol>
                <a:gridCol w="1126863">
                  <a:extLst>
                    <a:ext uri="{9D8B030D-6E8A-4147-A177-3AD203B41FA5}">
                      <a16:colId xmlns="" xmlns:a16="http://schemas.microsoft.com/office/drawing/2014/main" val="218428666"/>
                    </a:ext>
                  </a:extLst>
                </a:gridCol>
                <a:gridCol w="3274333">
                  <a:extLst>
                    <a:ext uri="{9D8B030D-6E8A-4147-A177-3AD203B41FA5}">
                      <a16:colId xmlns="" xmlns:a16="http://schemas.microsoft.com/office/drawing/2014/main" val="3287650884"/>
                    </a:ext>
                  </a:extLst>
                </a:gridCol>
              </a:tblGrid>
              <a:tr h="110552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ca-ES" sz="1200" noProof="0" dirty="0">
                          <a:effectLst/>
                        </a:rPr>
                        <a:t>Traduït amb:</a:t>
                      </a:r>
                      <a:endParaRPr lang="ca-ES" sz="12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af-ZA" sz="1200" dirty="0">
                          <a:effectLst/>
                        </a:rPr>
                        <a:t>Nombre d’ocurrències     (76 en total)</a:t>
                      </a:r>
                      <a:endParaRPr lang="cs-CZ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f-ZA" sz="1200" dirty="0">
                          <a:effectLst/>
                        </a:rPr>
                        <a:t>Tipus concrets (Nombre d’ocurrències, si hi ha més tipus</a:t>
                      </a:r>
                      <a:r>
                        <a:rPr lang="es-ES" sz="1200" dirty="0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cs-CZ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569070552"/>
                  </a:ext>
                </a:extLst>
              </a:tr>
              <a:tr h="53744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af-ZA" sz="1200" dirty="0">
                          <a:effectLst/>
                        </a:rPr>
                        <a:t>Perífrasi verbal</a:t>
                      </a:r>
                      <a:endParaRPr lang="cs-CZ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af-ZA" sz="1200" dirty="0">
                          <a:effectLst/>
                        </a:rPr>
                        <a:t>38 (50 %)</a:t>
                      </a:r>
                      <a:endParaRPr lang="cs-CZ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af-ZA" sz="1200" dirty="0">
                          <a:effectLst/>
                        </a:rPr>
                        <a:t>Deure + infinitiu (37), poder + infinitiu (1)</a:t>
                      </a:r>
                      <a:endParaRPr lang="cs-CZ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171291550"/>
                  </a:ext>
                </a:extLst>
              </a:tr>
              <a:tr h="53729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af-ZA" sz="1200" dirty="0">
                          <a:effectLst/>
                        </a:rPr>
                        <a:t>No es reflecta el valor de probabilitat</a:t>
                      </a:r>
                      <a:endParaRPr lang="cs-CZ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af-ZA" sz="1200">
                          <a:effectLst/>
                        </a:rPr>
                        <a:t>20 (26 %)</a:t>
                      </a:r>
                      <a:endParaRPr lang="cs-CZ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af-ZA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Verb en indicatiu (llevat del futur simple)</a:t>
                      </a:r>
                      <a:endParaRPr lang="cs-CZ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822860681"/>
                  </a:ext>
                </a:extLst>
              </a:tr>
              <a:tr h="31257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af-ZA" sz="1200" dirty="0">
                          <a:effectLst/>
                        </a:rPr>
                        <a:t>Recursos morfològics</a:t>
                      </a:r>
                      <a:endParaRPr lang="cs-CZ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af-ZA" sz="1200">
                          <a:effectLst/>
                        </a:rPr>
                        <a:t>12 (16 %)</a:t>
                      </a:r>
                      <a:endParaRPr lang="cs-CZ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af-ZA" sz="1200" dirty="0">
                          <a:effectLst/>
                        </a:rPr>
                        <a:t>Futur simple (PARLARÉ)</a:t>
                      </a:r>
                      <a:endParaRPr lang="cs-CZ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4042154514"/>
                  </a:ext>
                </a:extLst>
              </a:tr>
              <a:tr h="25333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af-ZA" sz="1200" dirty="0">
                          <a:effectLst/>
                        </a:rPr>
                        <a:t>Recursos lèxics</a:t>
                      </a:r>
                      <a:endParaRPr lang="cs-CZ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af-ZA" sz="1200">
                          <a:effectLst/>
                        </a:rPr>
                        <a:t>4 (5 %)</a:t>
                      </a:r>
                      <a:endParaRPr lang="cs-CZ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af-ZA" sz="1200" dirty="0">
                          <a:effectLst/>
                        </a:rPr>
                        <a:t>Potser + indicatiu </a:t>
                      </a:r>
                      <a:endParaRPr lang="cs-CZ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868941907"/>
                  </a:ext>
                </a:extLst>
              </a:tr>
              <a:tr h="53729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af-ZA" sz="1200" dirty="0">
                          <a:effectLst/>
                        </a:rPr>
                        <a:t>Altres construccions verbals</a:t>
                      </a:r>
                      <a:endParaRPr lang="cs-CZ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af-ZA" sz="1200">
                          <a:effectLst/>
                        </a:rPr>
                        <a:t>2 (3 %)</a:t>
                      </a:r>
                      <a:endParaRPr lang="cs-CZ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af-ZA" sz="1200" dirty="0">
                          <a:effectLst/>
                        </a:rPr>
                        <a:t>No em diràs que </a:t>
                      </a:r>
                      <a:endParaRPr lang="cs-CZ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7498453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09094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2D846792-C10A-4C03-863D-B35748D0EA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i="1" dirty="0" err="1"/>
              <a:t>Deure</a:t>
            </a:r>
            <a:r>
              <a:rPr lang="es-ES" dirty="0"/>
              <a:t> + </a:t>
            </a:r>
            <a:r>
              <a:rPr lang="es-ES" dirty="0" err="1"/>
              <a:t>infinitiu</a:t>
            </a:r>
            <a:endParaRPr lang="cs-CZ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51F576DC-CE25-47B5-B5B5-FA807AE171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af-ZA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A saber dónde andará: </a:t>
            </a:r>
            <a:r>
              <a:rPr lang="af-ZA" sz="1800" b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estará</a:t>
            </a:r>
            <a:r>
              <a:rPr lang="af-ZA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muerto, o en un asilo, o en casa de su hija.</a:t>
            </a:r>
            <a:endParaRPr lang="es-ES" sz="18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af-ZA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Vés a saber on para: </a:t>
            </a:r>
            <a:r>
              <a:rPr lang="af-ZA" sz="1800" b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deu estar</a:t>
            </a:r>
            <a:r>
              <a:rPr lang="af-ZA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mort o en un asil o a casa de la seva filla.</a:t>
            </a:r>
            <a:endParaRPr lang="cs-CZ" sz="1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af-ZA" sz="1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ÚČNK, InterCorp, cit. 8. 3. 2021. Javier Cercas, </a:t>
            </a:r>
            <a:r>
              <a:rPr lang="af-ZA" sz="1400" i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Soldados de Salamina (Soldats de Salamina)</a:t>
            </a:r>
            <a:r>
              <a:rPr lang="af-ZA" sz="1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, traducció Ponç Puigdevall.</a:t>
            </a:r>
            <a:endParaRPr lang="cs-CZ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071354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la de reuniones Ion">
  <a:themeElements>
    <a:clrScheme name="Sala de reuniones Ion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Sala de reuniones 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la de reuniones 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166</TotalTime>
  <Words>1392</Words>
  <Application>Microsoft Office PowerPoint</Application>
  <PresentationFormat>Personalització</PresentationFormat>
  <Paragraphs>141</Paragraphs>
  <Slides>21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Títols de les diapositives</vt:lpstr>
      </vt:variant>
      <vt:variant>
        <vt:i4>21</vt:i4>
      </vt:variant>
    </vt:vector>
  </HeadingPairs>
  <TitlesOfParts>
    <vt:vector size="22" baseType="lpstr">
      <vt:lpstr>Sala de reuniones Ion</vt:lpstr>
      <vt:lpstr>Anàlisi contrastiva de l’expressió de probabilitat en català i en castellà</vt:lpstr>
      <vt:lpstr>Anàlisi contrastiva: tema principal</vt:lpstr>
      <vt:lpstr>Castellà</vt:lpstr>
      <vt:lpstr>Probabilitiu (probabilitivo)</vt:lpstr>
      <vt:lpstr>Probabilitiu (probabilitivo)</vt:lpstr>
      <vt:lpstr>Català</vt:lpstr>
      <vt:lpstr>Anàlisi contrastiva: InterCorp v13</vt:lpstr>
      <vt:lpstr>Anàlisi contrastiva: HABLARÉ</vt:lpstr>
      <vt:lpstr>Deure + infinitiu</vt:lpstr>
      <vt:lpstr>Deure + infinitiu</vt:lpstr>
      <vt:lpstr>El valor de probabilitat no traduït</vt:lpstr>
      <vt:lpstr>Recursos morfològics</vt:lpstr>
      <vt:lpstr>Recursos morfològics</vt:lpstr>
      <vt:lpstr>Recursos lèxics (potser)</vt:lpstr>
      <vt:lpstr>Conclusions</vt:lpstr>
      <vt:lpstr>Anàlisi contrastiva: deure + infinitiu</vt:lpstr>
      <vt:lpstr>Deure + infinitiu</vt:lpstr>
      <vt:lpstr>Deber + infinitiu vs. Deber de + infinitiu</vt:lpstr>
      <vt:lpstr>Deure + infinitiu vs. Deber (de) + infinitiu</vt:lpstr>
      <vt:lpstr>Conclusions</vt:lpstr>
      <vt:lpstr>Bibliografia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Anàlisi contrastiva de l’expressió de probabilitat en català i en castellà</dc:title>
  <dc:creator>Kolář, Luboš</dc:creator>
  <cp:lastModifiedBy>Andreu</cp:lastModifiedBy>
  <cp:revision>10</cp:revision>
  <dcterms:created xsi:type="dcterms:W3CDTF">2021-09-18T10:02:09Z</dcterms:created>
  <dcterms:modified xsi:type="dcterms:W3CDTF">2021-11-25T16:58:01Z</dcterms:modified>
</cp:coreProperties>
</file>